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90" r:id="rId3"/>
    <p:sldId id="292" r:id="rId4"/>
    <p:sldId id="302" r:id="rId5"/>
    <p:sldId id="293" r:id="rId6"/>
    <p:sldId id="303" r:id="rId7"/>
    <p:sldId id="294" r:id="rId8"/>
    <p:sldId id="261" r:id="rId9"/>
    <p:sldId id="263" r:id="rId10"/>
    <p:sldId id="262" r:id="rId11"/>
    <p:sldId id="296" r:id="rId12"/>
    <p:sldId id="297" r:id="rId13"/>
    <p:sldId id="304" r:id="rId14"/>
    <p:sldId id="257" r:id="rId15"/>
    <p:sldId id="305" r:id="rId16"/>
    <p:sldId id="295" r:id="rId17"/>
    <p:sldId id="298" r:id="rId18"/>
    <p:sldId id="299" r:id="rId19"/>
    <p:sldId id="301" r:id="rId20"/>
    <p:sldId id="258" r:id="rId21"/>
  </p:sldIdLst>
  <p:sldSz cx="9144000" cy="5143500" type="screen16x9"/>
  <p:notesSz cx="6858000" cy="9144000"/>
  <p:embeddedFontLst>
    <p:embeddedFont>
      <p:font typeface="Bodoni MT Black" panose="02070A03080606020203" pitchFamily="18" charset="0"/>
      <p:bold r:id="rId23"/>
      <p:boldItalic r:id="rId24"/>
    </p:embeddedFont>
    <p:embeddedFont>
      <p:font typeface="Arial Black" panose="020B0A04020102020204" pitchFamily="34" charset="0"/>
      <p:bold r:id="rId25"/>
    </p:embeddedFont>
    <p:embeddedFont>
      <p:font typeface="Fira Sans SemiBold" panose="020B0604020202020204" charset="0"/>
      <p:regular r:id="rId26"/>
      <p:bold r:id="rId27"/>
      <p:italic r:id="rId28"/>
      <p:boldItalic r:id="rId29"/>
    </p:embeddedFont>
    <p:embeddedFont>
      <p:font typeface="Fira Sans Extra Condensed SemiBold" panose="020B0604020202020204" charset="0"/>
      <p:regular r:id="rId30"/>
      <p:bold r:id="rId31"/>
      <p:italic r:id="rId32"/>
      <p:boldItalic r:id="rId33"/>
    </p:embeddedFont>
    <p:embeddedFont>
      <p:font typeface="Barlow Semi Condensed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Barlow Semi Condensed Medium" panose="020B0604020202020204" charset="0"/>
      <p:regular r:id="rId42"/>
      <p:bold r:id="rId43"/>
      <p:italic r:id="rId44"/>
      <p:boldItalic r:id="rId45"/>
    </p:embeddedFont>
    <p:embeddedFont>
      <p:font typeface="Fira Sans Medium" panose="020B0604020202020204" charset="0"/>
      <p:regular r:id="rId46"/>
      <p:bold r:id="rId47"/>
      <p:italic r:id="rId48"/>
      <p:boldItalic r:id="rId49"/>
    </p:embeddedFont>
    <p:embeddedFont>
      <p:font typeface="Fira Sans" panose="020B0604020202020204" charset="0"/>
      <p:regular r:id="rId50"/>
      <p:bold r:id="rId51"/>
      <p:italic r:id="rId52"/>
      <p:boldItalic r:id="rId53"/>
    </p:embeddedFont>
    <p:embeddedFont>
      <p:font typeface="Artifakt Element" panose="020B05030500000200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1CA0"/>
    <a:srgbClr val="7132CA"/>
    <a:srgbClr val="8014BC"/>
    <a:srgbClr val="F59AAE"/>
    <a:srgbClr val="9F82E8"/>
    <a:srgbClr val="C37BE4"/>
    <a:srgbClr val="B974EC"/>
    <a:srgbClr val="B8B3BD"/>
    <a:srgbClr val="71418F"/>
    <a:srgbClr val="C2C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98" d="100"/>
          <a:sy n="98" d="100"/>
        </p:scale>
        <p:origin x="372" y="64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17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864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2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65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084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68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648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89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14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69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66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4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044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286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slideshow/complaints-handling-within-regulated-financial-services-firms-consumer-research/69473695?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hsealert.com/automated-complaint-response-time-boosts-efficiency/?utm_source=chatgpt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hsealert.com/automated-complaint-response-time-boosts-efficiency/?utm_source=chatgpt.co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653444" y="518500"/>
            <a:ext cx="4638272" cy="3582868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6051" y="2780759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224697" y="811773"/>
            <a:ext cx="4804066" cy="26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rgbClr val="7030A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Customer Complaint Tracking System</a:t>
            </a:r>
            <a:endParaRPr sz="5400" dirty="0">
              <a:solidFill>
                <a:srgbClr val="7030A0"/>
              </a:solidFill>
              <a:highlight>
                <a:srgbClr val="FFFFFF"/>
              </a:highlight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459351"/>
            <a:ext cx="9144000" cy="776244"/>
          </a:xfrm>
          <a:prstGeom prst="rect">
            <a:avLst/>
          </a:prstGeom>
          <a:solidFill>
            <a:srgbClr val="341C7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Fira Sans" panose="020B0604020202020204" charset="0"/>
                <a:cs typeface="Times New Roman" panose="02020603050405020304" pitchFamily="18" charset="0"/>
              </a:rPr>
              <a:t>Department </a:t>
            </a:r>
            <a:r>
              <a:rPr lang="en-US" sz="2800" b="1" dirty="0">
                <a:latin typeface="Fira Sans" panose="020B0604020202020204" charset="0"/>
                <a:cs typeface="Times New Roman" panose="02020603050405020304" pitchFamily="18" charset="0"/>
              </a:rPr>
              <a:t>o</a:t>
            </a:r>
            <a:r>
              <a:rPr lang="en-US" sz="2800" b="1" dirty="0" smtClean="0">
                <a:latin typeface="Fira Sans" panose="020B0604020202020204" charset="0"/>
                <a:cs typeface="Times New Roman" panose="02020603050405020304" pitchFamily="18" charset="0"/>
              </a:rPr>
              <a:t>f Mechatronics &amp; Control Engineering</a:t>
            </a:r>
            <a:endParaRPr lang="en-US" sz="2800" b="1" dirty="0">
              <a:latin typeface="Fira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080" y="3399019"/>
            <a:ext cx="32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(Powered By AICT)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9"/>
          <p:cNvSpPr txBox="1"/>
          <p:nvPr/>
        </p:nvSpPr>
        <p:spPr>
          <a:xfrm>
            <a:off x="533400" y="1306974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605401" y="24349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23851"/>
            <a:ext cx="7723500" cy="685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4193890" y="2646382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r="9617" b="18802"/>
          <a:stretch/>
        </p:blipFill>
        <p:spPr>
          <a:xfrm>
            <a:off x="1258111" y="0"/>
            <a:ext cx="638134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61" y="1122300"/>
            <a:ext cx="1991987" cy="316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2952042" y="2355420"/>
            <a:ext cx="572260" cy="524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119"/>
          <a:stretch/>
        </p:blipFill>
        <p:spPr>
          <a:xfrm>
            <a:off x="3580624" y="1060050"/>
            <a:ext cx="4615109" cy="321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211656" y="149157"/>
            <a:ext cx="58698" cy="5696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285311" y="189423"/>
            <a:ext cx="58698" cy="569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76;p14"/>
          <p:cNvSpPr txBox="1"/>
          <p:nvPr/>
        </p:nvSpPr>
        <p:spPr>
          <a:xfrm>
            <a:off x="1368821" y="206540"/>
            <a:ext cx="30151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How it Works?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2077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0" grpId="0" animBg="1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1656" y="149157"/>
            <a:ext cx="58698" cy="5696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285311" y="189423"/>
            <a:ext cx="58698" cy="569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76;p14"/>
          <p:cNvSpPr txBox="1"/>
          <p:nvPr/>
        </p:nvSpPr>
        <p:spPr>
          <a:xfrm>
            <a:off x="1368821" y="206540"/>
            <a:ext cx="3015111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How it Works?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r="2642"/>
          <a:stretch/>
        </p:blipFill>
        <p:spPr>
          <a:xfrm>
            <a:off x="3369989" y="2763407"/>
            <a:ext cx="4642478" cy="2124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08" y="845463"/>
            <a:ext cx="4383932" cy="1791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960937" y="759077"/>
            <a:ext cx="2227891" cy="1822873"/>
          </a:xfrm>
          <a:prstGeom prst="rect">
            <a:avLst/>
          </a:prstGeom>
          <a:solidFill>
            <a:schemeClr val="tx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2" name="Google Shape;176;p14"/>
          <p:cNvSpPr txBox="1"/>
          <p:nvPr/>
        </p:nvSpPr>
        <p:spPr>
          <a:xfrm>
            <a:off x="6000305" y="1063402"/>
            <a:ext cx="2159733" cy="123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“All the records that we add in google sheet will also be added in Data Base Management System (SQL)”</a:t>
            </a:r>
            <a:endParaRPr dirty="0">
              <a:solidFill>
                <a:srgbClr val="7030A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Bent Arrow 11"/>
          <p:cNvSpPr/>
          <p:nvPr/>
        </p:nvSpPr>
        <p:spPr>
          <a:xfrm flipV="1">
            <a:off x="2543920" y="2698974"/>
            <a:ext cx="643467" cy="9729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55268" y="1500857"/>
            <a:ext cx="4475573" cy="3194360"/>
            <a:chOff x="862950" y="825024"/>
            <a:chExt cx="5862650" cy="4111176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4"/>
              <a:ext cx="5751725" cy="4096374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C2C7F8"/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473280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11239" y="14440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11239" y="2369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59750" y="330428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69919" y="76782"/>
            <a:ext cx="3837784" cy="95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rial Black" panose="020B0A04020102020204" pitchFamily="34" charset="0"/>
              </a:rPr>
              <a:t>Table of Contents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3294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7030A0"/>
                </a:solidFill>
              </a:rPr>
              <a:t>Introduction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43799" y="1302309"/>
            <a:ext cx="329769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Problem Defination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43800" y="1585772"/>
            <a:ext cx="2552572" cy="59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Limitations of Manual Complaint Handling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7694" y="23025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7030A0"/>
                </a:solidFill>
              </a:rPr>
              <a:t>System Analysis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58328" y="2598782"/>
            <a:ext cx="2253434" cy="62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  <a:r>
              <a:rPr lang="en-US" dirty="0"/>
              <a:t>Improve Customer </a:t>
            </a:r>
            <a:r>
              <a:rPr lang="en-US" dirty="0" smtClean="0"/>
              <a:t>Satisfaction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51285" y="3192439"/>
            <a:ext cx="2647984" cy="430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Objectives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567075" y="34883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User &amp; Function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622083"/>
            <a:ext cx="457200" cy="295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01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408" y="15949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02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408" y="2521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03</a:t>
            </a:r>
            <a:endParaRPr dirty="0">
              <a:latin typeface="Bodoni MT Black" panose="02070A03080606020203" pitchFamily="18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46579" y="347432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04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1664208" y="612939"/>
            <a:ext cx="2615100" cy="576000"/>
          </a:xfrm>
        </p:spPr>
        <p:txBody>
          <a:bodyPr/>
          <a:lstStyle/>
          <a:p>
            <a:r>
              <a:rPr lang="en-US" dirty="0" smtClean="0"/>
              <a:t>Scope &amp; purpose </a:t>
            </a:r>
          </a:p>
          <a:p>
            <a:r>
              <a:rPr lang="en-US" dirty="0" smtClean="0"/>
              <a:t>of system</a:t>
            </a:r>
            <a:endParaRPr lang="en-US" dirty="0"/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674335" y="4207719"/>
            <a:ext cx="635100" cy="734704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5;p37"/>
          <p:cNvSpPr txBox="1">
            <a:spLocks/>
          </p:cNvSpPr>
          <p:nvPr/>
        </p:nvSpPr>
        <p:spPr>
          <a:xfrm>
            <a:off x="1561936" y="4134570"/>
            <a:ext cx="2647984" cy="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7030A0"/>
                </a:solidFill>
              </a:rPr>
              <a:t>Results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80" name="Google Shape;2146;p37"/>
          <p:cNvSpPr txBox="1">
            <a:spLocks/>
          </p:cNvSpPr>
          <p:nvPr/>
        </p:nvSpPr>
        <p:spPr>
          <a:xfrm>
            <a:off x="1582328" y="4426630"/>
            <a:ext cx="1536282" cy="51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 smtClean="0"/>
              <a:t>Research's</a:t>
            </a:r>
            <a:endParaRPr lang="en-US" dirty="0"/>
          </a:p>
        </p:txBody>
      </p:sp>
      <p:sp>
        <p:nvSpPr>
          <p:cNvPr id="281" name="Google Shape;2150;p37"/>
          <p:cNvSpPr txBox="1">
            <a:spLocks/>
          </p:cNvSpPr>
          <p:nvPr/>
        </p:nvSpPr>
        <p:spPr>
          <a:xfrm>
            <a:off x="776773" y="43761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>
                <a:latin typeface="Bodoni MT Black" panose="02070A03080606020203" pitchFamily="18" charset="0"/>
              </a:rPr>
              <a:t>05</a:t>
            </a:r>
            <a:endParaRPr lang="en" sz="1600" dirty="0">
              <a:latin typeface="Bodoni MT Black" panose="02070A03080606020203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902696" y="3329898"/>
            <a:ext cx="523813" cy="25263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4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Fast Response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Fast in Taking Action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095518" y="2685989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Progress Tracking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75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Data </a:t>
            </a: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Analysis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Fira Sans"/>
                <a:ea typeface="Fira Sans"/>
                <a:cs typeface="Fira Sans"/>
                <a:sym typeface="Fira Sans"/>
              </a:rPr>
              <a:t>S</a:t>
            </a: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tores information about complaints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bjective 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O</a:t>
            </a: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f 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</a:t>
            </a: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omplaint 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T</a:t>
            </a: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racking </a:t>
            </a: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S</a:t>
            </a:r>
            <a:r>
              <a:rPr lang="en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ystem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80456" y="150087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Customer Satisfaction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475757" y="269764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Less Labour </a:t>
            </a: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Cost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477267" y="2964852"/>
            <a:ext cx="1636800" cy="47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Reduce cost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Efficiency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Highly Efficient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193390" y="1403508"/>
            <a:ext cx="4129726" cy="2951424"/>
            <a:chOff x="2193390" y="1403508"/>
            <a:chExt cx="4129726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193390" y="2798979"/>
              <a:ext cx="740982" cy="77700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72" grpId="0"/>
      <p:bldP spid="174" grpId="0"/>
      <p:bldP spid="175" grpId="0"/>
      <p:bldP spid="177" grpId="0"/>
      <p:bldP spid="179" grpId="0"/>
      <p:bldP spid="180" grpId="0"/>
      <p:bldP spid="181" grpId="0"/>
      <p:bldP spid="1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55268" y="1500857"/>
            <a:ext cx="4475573" cy="3194360"/>
            <a:chOff x="862950" y="825024"/>
            <a:chExt cx="5862650" cy="4111176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4"/>
              <a:ext cx="5751725" cy="4096374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C2C7F8"/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473280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11239" y="14440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11239" y="2369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59750" y="330428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69919" y="76782"/>
            <a:ext cx="3837784" cy="95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rial Black" panose="020B0A04020102020204" pitchFamily="34" charset="0"/>
              </a:rPr>
              <a:t>Table of Contents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3294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7030A0"/>
                </a:solidFill>
              </a:rPr>
              <a:t>Introduction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43799" y="1302309"/>
            <a:ext cx="329769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Problem Defination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43800" y="1585772"/>
            <a:ext cx="2552572" cy="59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Limitations of Manual Complaint Handling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7694" y="23025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7030A0"/>
                </a:solidFill>
              </a:rPr>
              <a:t>System Analysis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58328" y="2598782"/>
            <a:ext cx="2253434" cy="62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  <a:r>
              <a:rPr lang="en-US" dirty="0"/>
              <a:t>Improve Customer </a:t>
            </a:r>
            <a:r>
              <a:rPr lang="en-US" dirty="0" smtClean="0"/>
              <a:t>Satisfaction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51285" y="3192439"/>
            <a:ext cx="2647984" cy="430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Objectives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567075" y="34883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User &amp; Function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622083"/>
            <a:ext cx="457200" cy="295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01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408" y="15949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02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408" y="2521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03</a:t>
            </a:r>
            <a:endParaRPr dirty="0">
              <a:latin typeface="Bodoni MT Black" panose="02070A03080606020203" pitchFamily="18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46579" y="347432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04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1664208" y="612939"/>
            <a:ext cx="2615100" cy="576000"/>
          </a:xfrm>
        </p:spPr>
        <p:txBody>
          <a:bodyPr/>
          <a:lstStyle/>
          <a:p>
            <a:r>
              <a:rPr lang="en-US" dirty="0" smtClean="0"/>
              <a:t>Scope &amp; purpose </a:t>
            </a:r>
          </a:p>
          <a:p>
            <a:r>
              <a:rPr lang="en-US" dirty="0" smtClean="0"/>
              <a:t>of system</a:t>
            </a:r>
            <a:endParaRPr lang="en-US" dirty="0"/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674335" y="4207719"/>
            <a:ext cx="635100" cy="734704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5;p37"/>
          <p:cNvSpPr txBox="1">
            <a:spLocks/>
          </p:cNvSpPr>
          <p:nvPr/>
        </p:nvSpPr>
        <p:spPr>
          <a:xfrm>
            <a:off x="1561936" y="4134570"/>
            <a:ext cx="2647984" cy="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7030A0"/>
                </a:solidFill>
              </a:rPr>
              <a:t>Results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80" name="Google Shape;2146;p37"/>
          <p:cNvSpPr txBox="1">
            <a:spLocks/>
          </p:cNvSpPr>
          <p:nvPr/>
        </p:nvSpPr>
        <p:spPr>
          <a:xfrm>
            <a:off x="1582328" y="4426630"/>
            <a:ext cx="1536282" cy="51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 smtClean="0"/>
              <a:t>Research's</a:t>
            </a:r>
            <a:endParaRPr lang="en-US" dirty="0"/>
          </a:p>
        </p:txBody>
      </p:sp>
      <p:sp>
        <p:nvSpPr>
          <p:cNvPr id="281" name="Google Shape;2150;p37"/>
          <p:cNvSpPr txBox="1">
            <a:spLocks/>
          </p:cNvSpPr>
          <p:nvPr/>
        </p:nvSpPr>
        <p:spPr>
          <a:xfrm>
            <a:off x="776773" y="43761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>
                <a:latin typeface="Bodoni MT Black" panose="02070A03080606020203" pitchFamily="18" charset="0"/>
              </a:rPr>
              <a:t>05</a:t>
            </a:r>
            <a:endParaRPr lang="en" sz="1600" dirty="0">
              <a:latin typeface="Bodoni MT Black" panose="02070A03080606020203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594797" y="4277333"/>
            <a:ext cx="523813" cy="25263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4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6001" y="598211"/>
            <a:ext cx="7642265" cy="4151589"/>
          </a:xfrm>
          <a:prstGeom prst="rect">
            <a:avLst/>
          </a:prstGeom>
          <a:solidFill>
            <a:schemeClr val="tx2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Google Shape;176;p14"/>
          <p:cNvSpPr txBox="1"/>
          <p:nvPr/>
        </p:nvSpPr>
        <p:spPr>
          <a:xfrm>
            <a:off x="1172899" y="737480"/>
            <a:ext cx="7148467" cy="380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Less than half (41%) of the complainants felt they were treated fairly during the process</a:t>
            </a:r>
            <a:r>
              <a:rPr lang="en-US" sz="2400" dirty="0" smtClean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 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Even </a:t>
            </a:r>
            <a:r>
              <a:rPr lang="en-US" sz="24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fewer (39%) were satisfied with how their complaint was ultimately handled.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data suggests a significant majority of people are dissatisfied with current complaint resolution processes.</a:t>
            </a:r>
            <a:endParaRPr lang="en-US" sz="2400" dirty="0">
              <a:solidFill>
                <a:srgbClr val="7030A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5600" y="3979333"/>
            <a:ext cx="2328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2"/>
              </a:rPr>
              <a:t>Orla </a:t>
            </a:r>
            <a:r>
              <a:rPr lang="en-US" b="1" dirty="0" err="1">
                <a:hlinkClick r:id="rId2"/>
              </a:rPr>
              <a:t>Deasy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33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1656" y="149157"/>
            <a:ext cx="58698" cy="5696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285311" y="189423"/>
            <a:ext cx="58698" cy="569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76;p14"/>
          <p:cNvSpPr txBox="1"/>
          <p:nvPr/>
        </p:nvSpPr>
        <p:spPr>
          <a:xfrm>
            <a:off x="1368822" y="206540"/>
            <a:ext cx="714022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Duration for 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complaint </a:t>
            </a:r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resolution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(Before AICT)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44703" y="1433200"/>
            <a:ext cx="1995799" cy="1995799"/>
          </a:xfrm>
          <a:prstGeom prst="ellipse">
            <a:avLst/>
          </a:prstGeom>
          <a:solidFill>
            <a:srgbClr val="301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1294" y="1770645"/>
            <a:ext cx="1809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5 or less Business Days</a:t>
            </a:r>
            <a:endParaRPr lang="en-US" sz="1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439125" y="2327228"/>
            <a:ext cx="1612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34%</a:t>
            </a:r>
            <a:endParaRPr lang="en-US" sz="4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5975783" y="1499284"/>
            <a:ext cx="1995799" cy="199579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6238501" y="1841468"/>
            <a:ext cx="147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More Then 40 Days</a:t>
            </a:r>
            <a:endParaRPr lang="en-US" sz="1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170205" y="2393312"/>
            <a:ext cx="1612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14%</a:t>
            </a:r>
            <a:endParaRPr lang="en-US" sz="4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649810" y="2662079"/>
            <a:ext cx="1995799" cy="1995799"/>
          </a:xfrm>
          <a:prstGeom prst="ellipse">
            <a:avLst/>
          </a:prstGeom>
          <a:solidFill>
            <a:srgbClr val="8014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726401" y="2999524"/>
            <a:ext cx="1809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6 to 40 Business Days</a:t>
            </a:r>
            <a:endParaRPr lang="en-US" sz="16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844232" y="3556107"/>
            <a:ext cx="1612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48%</a:t>
            </a:r>
            <a:endParaRPr lang="en-US" sz="4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537337" y="4599471"/>
            <a:ext cx="285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Source: </a:t>
            </a:r>
            <a:r>
              <a:rPr lang="en-US" sz="1800" b="1" dirty="0" smtClean="0">
                <a:hlinkClick r:id="rId3"/>
              </a:rPr>
              <a:t>Qhsealert.com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2684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1" grpId="0"/>
      <p:bldP spid="2" grpId="0" animBg="1"/>
      <p:bldP spid="3" grpId="0"/>
      <p:bldP spid="113" grpId="0"/>
      <p:bldP spid="123" grpId="0" animBg="1"/>
      <p:bldP spid="124" grpId="0"/>
      <p:bldP spid="125" grpId="0"/>
      <p:bldP spid="126" grpId="0" animBg="1"/>
      <p:bldP spid="127" grpId="0"/>
      <p:bldP spid="1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1656" y="149157"/>
            <a:ext cx="58698" cy="5696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285311" y="189423"/>
            <a:ext cx="58698" cy="569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76;p14"/>
          <p:cNvSpPr txBox="1"/>
          <p:nvPr/>
        </p:nvSpPr>
        <p:spPr>
          <a:xfrm>
            <a:off x="1368822" y="206540"/>
            <a:ext cx="714022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Duration for </a:t>
            </a:r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complaint </a:t>
            </a:r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resolution 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(After AICT)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Oval 1"/>
          <p:cNvSpPr/>
          <p:nvPr/>
        </p:nvSpPr>
        <p:spPr>
          <a:xfrm>
            <a:off x="5028163" y="1449747"/>
            <a:ext cx="2864701" cy="2864701"/>
          </a:xfrm>
          <a:prstGeom prst="ellipse">
            <a:avLst/>
          </a:prstGeom>
          <a:solidFill>
            <a:srgbClr val="301C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77356" y="2036249"/>
            <a:ext cx="2597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Drop </a:t>
            </a:r>
            <a:r>
              <a:rPr lang="en-US" sz="2000" dirty="0">
                <a:solidFill>
                  <a:schemeClr val="bg1"/>
                </a:solidFill>
                <a:latin typeface="Bodoni MT Black" panose="02070A03080606020203" pitchFamily="18" charset="0"/>
              </a:rPr>
              <a:t>in </a:t>
            </a:r>
            <a:r>
              <a:rPr lang="en-US" sz="20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Resolution Time</a:t>
            </a:r>
            <a:endParaRPr lang="en-US" sz="20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94628" y="2739115"/>
            <a:ext cx="2314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45%</a:t>
            </a:r>
            <a:endParaRPr lang="en-US" sz="4800" dirty="0">
              <a:solidFill>
                <a:schemeClr val="bg1"/>
              </a:solidFill>
              <a:latin typeface="Bodoni MT Black" panose="02070A03080606020203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53165" y="3584299"/>
            <a:ext cx="2597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Bodoni MT Black" panose="02070A03080606020203" pitchFamily="18" charset="0"/>
              </a:rPr>
              <a:t>(Over All)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Bodoni MT Black" panose="02070A03080606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96" y="1153068"/>
            <a:ext cx="3105583" cy="3458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57951" y="4686430"/>
            <a:ext cx="285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Source: </a:t>
            </a:r>
            <a:r>
              <a:rPr lang="en-US" sz="1800" b="1" dirty="0" smtClean="0">
                <a:hlinkClick r:id="rId4"/>
              </a:rPr>
              <a:t>Qhsealert.com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7267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13" grpId="0"/>
      <p:bldP spid="1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1656" y="149157"/>
            <a:ext cx="58698" cy="5696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285311" y="189423"/>
            <a:ext cx="58698" cy="5696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Google Shape;176;p14"/>
          <p:cNvSpPr txBox="1"/>
          <p:nvPr/>
        </p:nvSpPr>
        <p:spPr>
          <a:xfrm>
            <a:off x="1368822" y="206540"/>
            <a:ext cx="7140228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7" t="-462" r="12040" b="462"/>
          <a:stretch/>
        </p:blipFill>
        <p:spPr>
          <a:xfrm>
            <a:off x="5516062" y="1449684"/>
            <a:ext cx="2785996" cy="2678012"/>
          </a:xfrm>
          <a:prstGeom prst="rect">
            <a:avLst/>
          </a:prstGeom>
        </p:spPr>
      </p:pic>
      <p:sp>
        <p:nvSpPr>
          <p:cNvPr id="115" name="Google Shape;176;p14"/>
          <p:cNvSpPr txBox="1"/>
          <p:nvPr/>
        </p:nvSpPr>
        <p:spPr>
          <a:xfrm>
            <a:off x="1061748" y="946113"/>
            <a:ext cx="4728133" cy="380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000" dirty="0" smtClean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Our </a:t>
            </a:r>
            <a:r>
              <a:rPr lang="en-US" sz="2000" dirty="0" smtClean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Customer </a:t>
            </a:r>
            <a:r>
              <a:rPr lang="en-US" sz="2000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Complaint Tracking System </a:t>
            </a:r>
            <a:r>
              <a:rPr lang="en-US" sz="20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ensures </a:t>
            </a:r>
            <a:r>
              <a:rPr lang="en-US" sz="2000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faster resolution</a:t>
            </a:r>
            <a:r>
              <a:rPr lang="en-US" sz="20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improved transparency</a:t>
            </a:r>
            <a:r>
              <a:rPr lang="en-US" sz="20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, and </a:t>
            </a:r>
            <a:r>
              <a:rPr lang="en-US" sz="2000" dirty="0">
                <a:solidFill>
                  <a:srgbClr val="FF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higher customer satisfaction</a:t>
            </a:r>
            <a:r>
              <a:rPr lang="en-US" sz="20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. By organizing and analyzing complaints efficiently, businesses can continuously improve their services and build stronger customer trust.</a:t>
            </a:r>
            <a:endParaRPr lang="en-US" sz="2000" dirty="0">
              <a:solidFill>
                <a:srgbClr val="7030A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9726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55268" y="1500857"/>
            <a:ext cx="4475573" cy="3194360"/>
            <a:chOff x="862950" y="825024"/>
            <a:chExt cx="5862650" cy="4111176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4"/>
              <a:ext cx="5751725" cy="4096374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C2C7F8"/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473280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11239" y="14440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11239" y="2369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59750" y="330428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69919" y="76782"/>
            <a:ext cx="3837784" cy="95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rial Black" panose="020B0A04020102020204" pitchFamily="34" charset="0"/>
              </a:rPr>
              <a:t>Table of Contents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3294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7030A0"/>
                </a:solidFill>
              </a:rPr>
              <a:t>Introduction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43799" y="1302309"/>
            <a:ext cx="329769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Problem Defination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43800" y="1585772"/>
            <a:ext cx="2552572" cy="59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Limitations of Manual Complaint Handling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7694" y="23025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7030A0"/>
                </a:solidFill>
              </a:rPr>
              <a:t>System Analysis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58328" y="2598782"/>
            <a:ext cx="2253434" cy="62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  <a:r>
              <a:rPr lang="en-US" dirty="0"/>
              <a:t>Improve Customer </a:t>
            </a:r>
            <a:r>
              <a:rPr lang="en-US" dirty="0" smtClean="0"/>
              <a:t>Satisfaction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51285" y="3192439"/>
            <a:ext cx="2647984" cy="430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Objectives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567075" y="34883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User &amp; Function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622083"/>
            <a:ext cx="457200" cy="295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01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408" y="15949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02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408" y="2521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03</a:t>
            </a:r>
            <a:endParaRPr dirty="0">
              <a:latin typeface="Bodoni MT Black" panose="02070A03080606020203" pitchFamily="18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46579" y="347432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04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1664208" y="612939"/>
            <a:ext cx="2615100" cy="576000"/>
          </a:xfrm>
        </p:spPr>
        <p:txBody>
          <a:bodyPr/>
          <a:lstStyle/>
          <a:p>
            <a:r>
              <a:rPr lang="en-US" dirty="0" smtClean="0"/>
              <a:t>Scope &amp; purpose </a:t>
            </a:r>
          </a:p>
          <a:p>
            <a:r>
              <a:rPr lang="en-US" dirty="0" smtClean="0"/>
              <a:t>of system</a:t>
            </a:r>
            <a:endParaRPr lang="en-US" dirty="0"/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674335" y="4207719"/>
            <a:ext cx="635100" cy="734704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5;p37"/>
          <p:cNvSpPr txBox="1">
            <a:spLocks/>
          </p:cNvSpPr>
          <p:nvPr/>
        </p:nvSpPr>
        <p:spPr>
          <a:xfrm>
            <a:off x="1561936" y="4134570"/>
            <a:ext cx="2647984" cy="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7030A0"/>
                </a:solidFill>
              </a:rPr>
              <a:t>Results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80" name="Google Shape;2146;p37"/>
          <p:cNvSpPr txBox="1">
            <a:spLocks/>
          </p:cNvSpPr>
          <p:nvPr/>
        </p:nvSpPr>
        <p:spPr>
          <a:xfrm>
            <a:off x="1582328" y="4426630"/>
            <a:ext cx="1536282" cy="51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 err="1" smtClean="0"/>
              <a:t>Researchs</a:t>
            </a:r>
            <a:endParaRPr lang="en-US" dirty="0"/>
          </a:p>
        </p:txBody>
      </p:sp>
      <p:sp>
        <p:nvSpPr>
          <p:cNvPr id="281" name="Google Shape;2150;p37"/>
          <p:cNvSpPr txBox="1">
            <a:spLocks/>
          </p:cNvSpPr>
          <p:nvPr/>
        </p:nvSpPr>
        <p:spPr>
          <a:xfrm>
            <a:off x="776773" y="43761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>
                <a:latin typeface="Bodoni MT Black" panose="02070A03080606020203" pitchFamily="18" charset="0"/>
              </a:rPr>
              <a:t>05</a:t>
            </a:r>
            <a:endParaRPr lang="en" sz="1600" dirty="0">
              <a:latin typeface="Bodoni MT Black" panose="02070A03080606020203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210127" y="468988"/>
            <a:ext cx="523813" cy="25263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0" y="1285947"/>
            <a:ext cx="3817314" cy="229385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40932" y="-33236"/>
            <a:ext cx="26999" cy="52667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"/>
          <a:stretch/>
        </p:blipFill>
        <p:spPr>
          <a:xfrm>
            <a:off x="4669978" y="1370551"/>
            <a:ext cx="4474022" cy="2459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Google Shape;5363;p59"/>
          <p:cNvSpPr/>
          <p:nvPr/>
        </p:nvSpPr>
        <p:spPr>
          <a:xfrm>
            <a:off x="1171138" y="874776"/>
            <a:ext cx="3336397" cy="1604855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1" y="0"/>
                </a:moveTo>
                <a:cubicBezTo>
                  <a:pt x="1801" y="6"/>
                  <a:pt x="6" y="1801"/>
                  <a:pt x="0" y="4021"/>
                </a:cubicBezTo>
                <a:lnTo>
                  <a:pt x="0" y="59338"/>
                </a:lnTo>
                <a:cubicBezTo>
                  <a:pt x="6" y="61552"/>
                  <a:pt x="1801" y="63354"/>
                  <a:pt x="4021" y="63359"/>
                </a:cubicBezTo>
                <a:lnTo>
                  <a:pt x="98272" y="63359"/>
                </a:lnTo>
                <a:cubicBezTo>
                  <a:pt x="99963" y="41512"/>
                  <a:pt x="118098" y="24204"/>
                  <a:pt x="140280" y="23813"/>
                </a:cubicBezTo>
                <a:lnTo>
                  <a:pt x="140280" y="4021"/>
                </a:lnTo>
                <a:cubicBezTo>
                  <a:pt x="140275" y="1801"/>
                  <a:pt x="138474" y="6"/>
                  <a:pt x="136259" y="0"/>
                </a:cubicBezTo>
                <a:close/>
              </a:path>
            </a:pathLst>
          </a:custGeom>
          <a:solidFill>
            <a:srgbClr val="801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5364;p59"/>
          <p:cNvSpPr/>
          <p:nvPr/>
        </p:nvSpPr>
        <p:spPr>
          <a:xfrm>
            <a:off x="1171138" y="2649388"/>
            <a:ext cx="3336397" cy="1604855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1" y="1"/>
                </a:moveTo>
                <a:cubicBezTo>
                  <a:pt x="1801" y="6"/>
                  <a:pt x="6" y="1808"/>
                  <a:pt x="0" y="4022"/>
                </a:cubicBezTo>
                <a:lnTo>
                  <a:pt x="0" y="59339"/>
                </a:lnTo>
                <a:cubicBezTo>
                  <a:pt x="6" y="61559"/>
                  <a:pt x="1801" y="63354"/>
                  <a:pt x="4021" y="63360"/>
                </a:cubicBezTo>
                <a:lnTo>
                  <a:pt x="136259" y="63360"/>
                </a:lnTo>
                <a:cubicBezTo>
                  <a:pt x="138474" y="63354"/>
                  <a:pt x="140275" y="61559"/>
                  <a:pt x="140280" y="59339"/>
                </a:cubicBezTo>
                <a:lnTo>
                  <a:pt x="140280" y="39547"/>
                </a:lnTo>
                <a:cubicBezTo>
                  <a:pt x="118098" y="39155"/>
                  <a:pt x="99963" y="21848"/>
                  <a:pt x="98272" y="1"/>
                </a:cubicBezTo>
                <a:close/>
              </a:path>
            </a:pathLst>
          </a:custGeom>
          <a:solidFill>
            <a:srgbClr val="7132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5365;p59"/>
          <p:cNvSpPr/>
          <p:nvPr/>
        </p:nvSpPr>
        <p:spPr>
          <a:xfrm>
            <a:off x="4627785" y="874776"/>
            <a:ext cx="3336397" cy="1604855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4022" y="0"/>
                </a:moveTo>
                <a:cubicBezTo>
                  <a:pt x="1807" y="6"/>
                  <a:pt x="6" y="1801"/>
                  <a:pt x="0" y="4021"/>
                </a:cubicBezTo>
                <a:lnTo>
                  <a:pt x="0" y="24017"/>
                </a:lnTo>
                <a:cubicBezTo>
                  <a:pt x="20553" y="26066"/>
                  <a:pt x="36886" y="42675"/>
                  <a:pt x="38494" y="63359"/>
                </a:cubicBezTo>
                <a:lnTo>
                  <a:pt x="136260" y="63359"/>
                </a:lnTo>
                <a:cubicBezTo>
                  <a:pt x="138480" y="63354"/>
                  <a:pt x="140275" y="61552"/>
                  <a:pt x="140281" y="59338"/>
                </a:cubicBezTo>
                <a:lnTo>
                  <a:pt x="140281" y="4021"/>
                </a:lnTo>
                <a:cubicBezTo>
                  <a:pt x="140275" y="1801"/>
                  <a:pt x="138480" y="6"/>
                  <a:pt x="136260" y="0"/>
                </a:cubicBezTo>
                <a:close/>
              </a:path>
            </a:pathLst>
          </a:custGeom>
          <a:solidFill>
            <a:srgbClr val="C37B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5366;p59"/>
          <p:cNvSpPr/>
          <p:nvPr/>
        </p:nvSpPr>
        <p:spPr>
          <a:xfrm>
            <a:off x="4627785" y="2649388"/>
            <a:ext cx="3336397" cy="1604855"/>
          </a:xfrm>
          <a:custGeom>
            <a:avLst/>
            <a:gdLst/>
            <a:ahLst/>
            <a:cxnLst/>
            <a:rect l="l" t="t" r="r" b="b"/>
            <a:pathLst>
              <a:path w="140281" h="63360" extrusionOk="0">
                <a:moveTo>
                  <a:pt x="38494" y="1"/>
                </a:moveTo>
                <a:cubicBezTo>
                  <a:pt x="36886" y="20680"/>
                  <a:pt x="20553" y="37294"/>
                  <a:pt x="0" y="39343"/>
                </a:cubicBezTo>
                <a:lnTo>
                  <a:pt x="0" y="59339"/>
                </a:lnTo>
                <a:cubicBezTo>
                  <a:pt x="6" y="61559"/>
                  <a:pt x="1807" y="63354"/>
                  <a:pt x="4022" y="63360"/>
                </a:cubicBezTo>
                <a:lnTo>
                  <a:pt x="136260" y="63360"/>
                </a:lnTo>
                <a:cubicBezTo>
                  <a:pt x="138480" y="63354"/>
                  <a:pt x="140275" y="61559"/>
                  <a:pt x="140281" y="59339"/>
                </a:cubicBezTo>
                <a:lnTo>
                  <a:pt x="140281" y="4022"/>
                </a:lnTo>
                <a:cubicBezTo>
                  <a:pt x="140275" y="1808"/>
                  <a:pt x="138480" y="6"/>
                  <a:pt x="136260" y="1"/>
                </a:cubicBezTo>
                <a:close/>
              </a:path>
            </a:pathLst>
          </a:custGeom>
          <a:solidFill>
            <a:srgbClr val="301C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5367;p59"/>
          <p:cNvSpPr/>
          <p:nvPr/>
        </p:nvSpPr>
        <p:spPr>
          <a:xfrm>
            <a:off x="3574514" y="1627094"/>
            <a:ext cx="1905162" cy="1902759"/>
          </a:xfrm>
          <a:custGeom>
            <a:avLst/>
            <a:gdLst/>
            <a:ahLst/>
            <a:cxnLst/>
            <a:rect l="l" t="t" r="r" b="b"/>
            <a:pathLst>
              <a:path w="73754" h="73754" extrusionOk="0">
                <a:moveTo>
                  <a:pt x="36880" y="0"/>
                </a:moveTo>
                <a:cubicBezTo>
                  <a:pt x="36621" y="0"/>
                  <a:pt x="36362" y="6"/>
                  <a:pt x="36108" y="11"/>
                </a:cubicBezTo>
                <a:cubicBezTo>
                  <a:pt x="17253" y="397"/>
                  <a:pt x="1834" y="15011"/>
                  <a:pt x="154" y="33525"/>
                </a:cubicBezTo>
                <a:cubicBezTo>
                  <a:pt x="55" y="34627"/>
                  <a:pt x="0" y="35745"/>
                  <a:pt x="0" y="36874"/>
                </a:cubicBezTo>
                <a:cubicBezTo>
                  <a:pt x="0" y="38009"/>
                  <a:pt x="55" y="39122"/>
                  <a:pt x="154" y="40229"/>
                </a:cubicBezTo>
                <a:cubicBezTo>
                  <a:pt x="1834" y="58749"/>
                  <a:pt x="17253" y="73357"/>
                  <a:pt x="36108" y="73743"/>
                </a:cubicBezTo>
                <a:cubicBezTo>
                  <a:pt x="36362" y="73748"/>
                  <a:pt x="36621" y="73754"/>
                  <a:pt x="36880" y="73754"/>
                </a:cubicBezTo>
                <a:cubicBezTo>
                  <a:pt x="38312" y="73754"/>
                  <a:pt x="39744" y="73666"/>
                  <a:pt x="41165" y="73500"/>
                </a:cubicBezTo>
                <a:cubicBezTo>
                  <a:pt x="58391" y="71495"/>
                  <a:pt x="72030" y="57581"/>
                  <a:pt x="73600" y="40229"/>
                </a:cubicBezTo>
                <a:cubicBezTo>
                  <a:pt x="73699" y="39127"/>
                  <a:pt x="73754" y="38009"/>
                  <a:pt x="73754" y="36874"/>
                </a:cubicBezTo>
                <a:cubicBezTo>
                  <a:pt x="73754" y="35745"/>
                  <a:pt x="73699" y="34632"/>
                  <a:pt x="73600" y="33525"/>
                </a:cubicBezTo>
                <a:cubicBezTo>
                  <a:pt x="72024" y="16173"/>
                  <a:pt x="58391" y="2259"/>
                  <a:pt x="41165" y="254"/>
                </a:cubicBezTo>
                <a:cubicBezTo>
                  <a:pt x="39744" y="88"/>
                  <a:pt x="38312" y="0"/>
                  <a:pt x="36880" y="0"/>
                </a:cubicBezTo>
                <a:close/>
              </a:path>
            </a:pathLst>
          </a:custGeom>
          <a:solidFill>
            <a:srgbClr val="7141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2138;p37"/>
          <p:cNvSpPr txBox="1">
            <a:spLocks noGrp="1"/>
          </p:cNvSpPr>
          <p:nvPr>
            <p:ph type="title"/>
          </p:nvPr>
        </p:nvSpPr>
        <p:spPr>
          <a:xfrm>
            <a:off x="3563463" y="2088620"/>
            <a:ext cx="1958093" cy="95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dirty="0">
                <a:solidFill>
                  <a:schemeClr val="bg1"/>
                </a:solidFill>
                <a:latin typeface="Arial Black" panose="020B0A04020102020204" pitchFamily="34" charset="0"/>
              </a:rPr>
              <a:t>Introduction</a:t>
            </a:r>
            <a:endParaRPr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491" y="1113042"/>
            <a:ext cx="2513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Designed To Record, Manage and Resolve Customer Complaints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5379486" y="1121431"/>
            <a:ext cx="2325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CCTS Provide A structured Way to Track Complaints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1443258" y="2935810"/>
            <a:ext cx="2370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It Ensures Timely Responses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5359792" y="2921771"/>
            <a:ext cx="257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CCTS Improve Customer Satisfaction and Overall Organizational Efficiency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0" animBg="1"/>
      <p:bldP spid="468" grpId="0" animBg="1"/>
      <p:bldP spid="469" grpId="0" animBg="1"/>
      <p:bldP spid="470" grpId="0" animBg="1"/>
      <p:bldP spid="471" grpId="0" animBg="1"/>
      <p:bldP spid="430" grpId="0"/>
      <p:bldP spid="10" grpId="0"/>
      <p:bldP spid="473" grpId="0"/>
      <p:bldP spid="474" grpId="0"/>
      <p:bldP spid="4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55268" y="1500857"/>
            <a:ext cx="4475573" cy="3194360"/>
            <a:chOff x="862950" y="825024"/>
            <a:chExt cx="5862650" cy="4111176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4"/>
              <a:ext cx="5751725" cy="4096374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C2C7F8"/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473280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11239" y="14440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11239" y="2369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59750" y="330428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69919" y="76782"/>
            <a:ext cx="3837784" cy="95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rial Black" panose="020B0A04020102020204" pitchFamily="34" charset="0"/>
              </a:rPr>
              <a:t>Table of Contents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3294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7030A0"/>
                </a:solidFill>
              </a:rPr>
              <a:t>Introduction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43799" y="1302309"/>
            <a:ext cx="329769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Problem Defination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43800" y="1585772"/>
            <a:ext cx="2552572" cy="59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Limitations of Manual Complaint Handling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7694" y="23025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7030A0"/>
                </a:solidFill>
              </a:rPr>
              <a:t>System Analysis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58328" y="2598782"/>
            <a:ext cx="2253434" cy="62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  <a:r>
              <a:rPr lang="en-US" dirty="0"/>
              <a:t>Improve Customer </a:t>
            </a:r>
            <a:r>
              <a:rPr lang="en-US" dirty="0" smtClean="0"/>
              <a:t>Satisfaction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51285" y="3192439"/>
            <a:ext cx="2647984" cy="430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Objectives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567075" y="34883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User &amp; Function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622083"/>
            <a:ext cx="457200" cy="295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01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408" y="15949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02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408" y="2521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03</a:t>
            </a:r>
            <a:endParaRPr dirty="0">
              <a:latin typeface="Bodoni MT Black" panose="02070A03080606020203" pitchFamily="18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46579" y="347432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04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1664208" y="612939"/>
            <a:ext cx="2615100" cy="576000"/>
          </a:xfrm>
        </p:spPr>
        <p:txBody>
          <a:bodyPr/>
          <a:lstStyle/>
          <a:p>
            <a:r>
              <a:rPr lang="en-US" dirty="0" smtClean="0"/>
              <a:t>Scope &amp; purpose </a:t>
            </a:r>
          </a:p>
          <a:p>
            <a:r>
              <a:rPr lang="en-US" dirty="0" smtClean="0"/>
              <a:t>of system</a:t>
            </a:r>
            <a:endParaRPr lang="en-US" dirty="0"/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674335" y="4207719"/>
            <a:ext cx="635100" cy="734704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5;p37"/>
          <p:cNvSpPr txBox="1">
            <a:spLocks/>
          </p:cNvSpPr>
          <p:nvPr/>
        </p:nvSpPr>
        <p:spPr>
          <a:xfrm>
            <a:off x="1561936" y="4134570"/>
            <a:ext cx="2647984" cy="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7030A0"/>
                </a:solidFill>
              </a:rPr>
              <a:t>Results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80" name="Google Shape;2146;p37"/>
          <p:cNvSpPr txBox="1">
            <a:spLocks/>
          </p:cNvSpPr>
          <p:nvPr/>
        </p:nvSpPr>
        <p:spPr>
          <a:xfrm>
            <a:off x="1582328" y="4426630"/>
            <a:ext cx="1536282" cy="51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 err="1" smtClean="0"/>
              <a:t>Researchs</a:t>
            </a:r>
            <a:endParaRPr lang="en-US" dirty="0"/>
          </a:p>
        </p:txBody>
      </p:sp>
      <p:sp>
        <p:nvSpPr>
          <p:cNvPr id="281" name="Google Shape;2150;p37"/>
          <p:cNvSpPr txBox="1">
            <a:spLocks/>
          </p:cNvSpPr>
          <p:nvPr/>
        </p:nvSpPr>
        <p:spPr>
          <a:xfrm>
            <a:off x="776773" y="43761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>
                <a:latin typeface="Bodoni MT Black" panose="02070A03080606020203" pitchFamily="18" charset="0"/>
              </a:rPr>
              <a:t>05</a:t>
            </a:r>
            <a:endParaRPr lang="en" sz="1600" dirty="0">
              <a:latin typeface="Bodoni MT Black" panose="02070A03080606020203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920268" y="1456470"/>
            <a:ext cx="523813" cy="25263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3322" y="452993"/>
            <a:ext cx="5755896" cy="1763728"/>
            <a:chOff x="463322" y="452993"/>
            <a:chExt cx="5755896" cy="1763728"/>
          </a:xfrm>
        </p:grpSpPr>
        <p:sp>
          <p:nvSpPr>
            <p:cNvPr id="1704" name="Google Shape;1704;p21"/>
            <p:cNvSpPr/>
            <p:nvPr/>
          </p:nvSpPr>
          <p:spPr>
            <a:xfrm>
              <a:off x="4459804" y="452993"/>
              <a:ext cx="1759414" cy="971210"/>
            </a:xfrm>
            <a:custGeom>
              <a:avLst/>
              <a:gdLst/>
              <a:ahLst/>
              <a:cxnLst/>
              <a:rect l="l" t="t" r="r" b="b"/>
              <a:pathLst>
                <a:path w="52160" h="30277" extrusionOk="0">
                  <a:moveTo>
                    <a:pt x="4751" y="1"/>
                  </a:moveTo>
                  <a:cubicBezTo>
                    <a:pt x="2122" y="1"/>
                    <a:pt x="1" y="2123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22" y="30276"/>
                    <a:pt x="4751" y="30276"/>
                  </a:cubicBezTo>
                  <a:lnTo>
                    <a:pt x="47409" y="30276"/>
                  </a:lnTo>
                  <a:cubicBezTo>
                    <a:pt x="50006" y="30276"/>
                    <a:pt x="52159" y="28123"/>
                    <a:pt x="52159" y="25526"/>
                  </a:cubicBezTo>
                  <a:lnTo>
                    <a:pt x="52159" y="4751"/>
                  </a:lnTo>
                  <a:cubicBezTo>
                    <a:pt x="52159" y="2123"/>
                    <a:pt x="50006" y="1"/>
                    <a:pt x="47409" y="1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3322" y="452993"/>
              <a:ext cx="4427251" cy="1763728"/>
              <a:chOff x="463322" y="459478"/>
              <a:chExt cx="4427251" cy="1763728"/>
            </a:xfrm>
          </p:grpSpPr>
          <p:sp>
            <p:nvSpPr>
              <p:cNvPr id="1693" name="Google Shape;1693;p21"/>
              <p:cNvSpPr/>
              <p:nvPr/>
            </p:nvSpPr>
            <p:spPr>
              <a:xfrm>
                <a:off x="463322" y="891380"/>
                <a:ext cx="3784423" cy="1331826"/>
              </a:xfrm>
              <a:custGeom>
                <a:avLst/>
                <a:gdLst/>
                <a:ahLst/>
                <a:cxnLst/>
                <a:rect l="l" t="t" r="r" b="b"/>
                <a:pathLst>
                  <a:path w="137856" h="41519" extrusionOk="0">
                    <a:moveTo>
                      <a:pt x="129115" y="1"/>
                    </a:moveTo>
                    <a:lnTo>
                      <a:pt x="98745" y="39143"/>
                    </a:lnTo>
                    <a:lnTo>
                      <a:pt x="0" y="39143"/>
                    </a:lnTo>
                    <a:lnTo>
                      <a:pt x="0" y="41519"/>
                    </a:lnTo>
                    <a:lnTo>
                      <a:pt x="99916" y="41519"/>
                    </a:lnTo>
                    <a:lnTo>
                      <a:pt x="130287" y="2376"/>
                    </a:lnTo>
                    <a:lnTo>
                      <a:pt x="137856" y="2376"/>
                    </a:lnTo>
                    <a:lnTo>
                      <a:pt x="137856" y="1"/>
                    </a:lnTo>
                    <a:close/>
                  </a:path>
                </a:pathLst>
              </a:custGeom>
              <a:solidFill>
                <a:srgbClr val="C37B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1"/>
              <p:cNvSpPr/>
              <p:nvPr/>
            </p:nvSpPr>
            <p:spPr>
              <a:xfrm>
                <a:off x="4181065" y="822290"/>
                <a:ext cx="258343" cy="192549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7031" extrusionOk="0">
                    <a:moveTo>
                      <a:pt x="1" y="0"/>
                    </a:moveTo>
                    <a:lnTo>
                      <a:pt x="1489" y="3515"/>
                    </a:lnTo>
                    <a:lnTo>
                      <a:pt x="1" y="7031"/>
                    </a:lnTo>
                    <a:lnTo>
                      <a:pt x="8330" y="351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37B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1"/>
              <p:cNvSpPr/>
              <p:nvPr/>
            </p:nvSpPr>
            <p:spPr>
              <a:xfrm>
                <a:off x="4459804" y="459478"/>
                <a:ext cx="430769" cy="971210"/>
              </a:xfrm>
              <a:custGeom>
                <a:avLst/>
                <a:gdLst/>
                <a:ahLst/>
                <a:cxnLst/>
                <a:rect l="l" t="t" r="r" b="b"/>
                <a:pathLst>
                  <a:path w="13429" h="30277" extrusionOk="0">
                    <a:moveTo>
                      <a:pt x="4751" y="1"/>
                    </a:moveTo>
                    <a:cubicBezTo>
                      <a:pt x="2154" y="1"/>
                      <a:pt x="1" y="2123"/>
                      <a:pt x="1" y="4751"/>
                    </a:cubicBezTo>
                    <a:lnTo>
                      <a:pt x="1" y="25526"/>
                    </a:lnTo>
                    <a:cubicBezTo>
                      <a:pt x="1" y="28123"/>
                      <a:pt x="2154" y="30276"/>
                      <a:pt x="4751" y="30276"/>
                    </a:cubicBezTo>
                    <a:lnTo>
                      <a:pt x="13428" y="30276"/>
                    </a:lnTo>
                    <a:lnTo>
                      <a:pt x="13428" y="1"/>
                    </a:lnTo>
                    <a:close/>
                  </a:path>
                </a:pathLst>
              </a:custGeom>
              <a:solidFill>
                <a:srgbClr val="C37B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 dirty="0">
                    <a:solidFill>
                      <a:srgbClr val="FFFFFF"/>
                    </a:solidFill>
                    <a:latin typeface="Fira Sans SemiBold"/>
                    <a:ea typeface="Fira Sans SemiBold"/>
                    <a:cs typeface="Fira Sans SemiBold"/>
                    <a:sym typeface="Fira Sans SemiBold"/>
                  </a:rPr>
                  <a:t>1</a:t>
                </a:r>
                <a:endParaRPr sz="3000" dirty="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endParaRPr>
              </a:p>
            </p:txBody>
          </p:sp>
        </p:grpSp>
        <p:sp>
          <p:nvSpPr>
            <p:cNvPr id="1712" name="Google Shape;1712;p21"/>
            <p:cNvSpPr txBox="1"/>
            <p:nvPr/>
          </p:nvSpPr>
          <p:spPr>
            <a:xfrm>
              <a:off x="4910969" y="682655"/>
              <a:ext cx="1255752" cy="40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Delayed Response</a:t>
              </a:r>
              <a:endParaRPr sz="18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3322" y="2782926"/>
            <a:ext cx="8254394" cy="1115430"/>
            <a:chOff x="463322" y="2782926"/>
            <a:chExt cx="8254394" cy="1115430"/>
          </a:xfrm>
        </p:grpSpPr>
        <p:sp>
          <p:nvSpPr>
            <p:cNvPr id="1697" name="Google Shape;1697;p21"/>
            <p:cNvSpPr/>
            <p:nvPr/>
          </p:nvSpPr>
          <p:spPr>
            <a:xfrm>
              <a:off x="463322" y="2782926"/>
              <a:ext cx="6277054" cy="738552"/>
            </a:xfrm>
            <a:custGeom>
              <a:avLst/>
              <a:gdLst/>
              <a:ahLst/>
              <a:cxnLst/>
              <a:rect l="l" t="t" r="r" b="b"/>
              <a:pathLst>
                <a:path w="195684" h="23024" extrusionOk="0">
                  <a:moveTo>
                    <a:pt x="0" y="0"/>
                  </a:moveTo>
                  <a:lnTo>
                    <a:pt x="0" y="2375"/>
                  </a:lnTo>
                  <a:lnTo>
                    <a:pt x="112837" y="2375"/>
                  </a:lnTo>
                  <a:lnTo>
                    <a:pt x="128609" y="23023"/>
                  </a:lnTo>
                  <a:lnTo>
                    <a:pt x="195684" y="23023"/>
                  </a:lnTo>
                  <a:lnTo>
                    <a:pt x="195684" y="20648"/>
                  </a:lnTo>
                  <a:lnTo>
                    <a:pt x="129780" y="20648"/>
                  </a:lnTo>
                  <a:lnTo>
                    <a:pt x="114041" y="0"/>
                  </a:lnTo>
                  <a:close/>
                </a:path>
              </a:pathLst>
            </a:custGeom>
            <a:solidFill>
              <a:srgbClr val="F59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6655018" y="3370072"/>
              <a:ext cx="267206" cy="226563"/>
            </a:xfrm>
            <a:custGeom>
              <a:avLst/>
              <a:gdLst/>
              <a:ahLst/>
              <a:cxnLst/>
              <a:rect l="l" t="t" r="r" b="b"/>
              <a:pathLst>
                <a:path w="8330" h="7063" extrusionOk="0">
                  <a:moveTo>
                    <a:pt x="0" y="1"/>
                  </a:moveTo>
                  <a:lnTo>
                    <a:pt x="1489" y="3516"/>
                  </a:lnTo>
                  <a:lnTo>
                    <a:pt x="0" y="7063"/>
                  </a:lnTo>
                  <a:lnTo>
                    <a:pt x="8329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9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7018680" y="2927178"/>
              <a:ext cx="1672168" cy="971178"/>
            </a:xfrm>
            <a:custGeom>
              <a:avLst/>
              <a:gdLst/>
              <a:ahLst/>
              <a:cxnLst/>
              <a:rect l="l" t="t" r="r" b="b"/>
              <a:pathLst>
                <a:path w="52129" h="30276" extrusionOk="0">
                  <a:moveTo>
                    <a:pt x="4751" y="0"/>
                  </a:moveTo>
                  <a:cubicBezTo>
                    <a:pt x="2123" y="0"/>
                    <a:pt x="1" y="2122"/>
                    <a:pt x="1" y="4750"/>
                  </a:cubicBezTo>
                  <a:lnTo>
                    <a:pt x="1" y="25525"/>
                  </a:lnTo>
                  <a:cubicBezTo>
                    <a:pt x="1" y="28122"/>
                    <a:pt x="2123" y="30276"/>
                    <a:pt x="4751" y="30276"/>
                  </a:cubicBezTo>
                  <a:lnTo>
                    <a:pt x="47378" y="30276"/>
                  </a:lnTo>
                  <a:cubicBezTo>
                    <a:pt x="50006" y="30276"/>
                    <a:pt x="52128" y="28122"/>
                    <a:pt x="52128" y="25525"/>
                  </a:cubicBezTo>
                  <a:lnTo>
                    <a:pt x="52128" y="4750"/>
                  </a:lnTo>
                  <a:cubicBezTo>
                    <a:pt x="52128" y="2122"/>
                    <a:pt x="50006" y="0"/>
                    <a:pt x="47378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7018680" y="2927178"/>
              <a:ext cx="430769" cy="971178"/>
            </a:xfrm>
            <a:custGeom>
              <a:avLst/>
              <a:gdLst/>
              <a:ahLst/>
              <a:cxnLst/>
              <a:rect l="l" t="t" r="r" b="b"/>
              <a:pathLst>
                <a:path w="13429" h="30276" extrusionOk="0">
                  <a:moveTo>
                    <a:pt x="4751" y="0"/>
                  </a:moveTo>
                  <a:cubicBezTo>
                    <a:pt x="2123" y="0"/>
                    <a:pt x="1" y="2122"/>
                    <a:pt x="1" y="4750"/>
                  </a:cubicBezTo>
                  <a:lnTo>
                    <a:pt x="1" y="25525"/>
                  </a:lnTo>
                  <a:cubicBezTo>
                    <a:pt x="1" y="28122"/>
                    <a:pt x="2123" y="30276"/>
                    <a:pt x="4751" y="30276"/>
                  </a:cubicBezTo>
                  <a:lnTo>
                    <a:pt x="13429" y="30276"/>
                  </a:lnTo>
                  <a:lnTo>
                    <a:pt x="13429" y="0"/>
                  </a:lnTo>
                  <a:close/>
                </a:path>
              </a:pathLst>
            </a:custGeom>
            <a:solidFill>
              <a:srgbClr val="F59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5</a:t>
              </a:r>
              <a:endParaRPr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64" name="Google Shape;1712;p21"/>
            <p:cNvSpPr txBox="1"/>
            <p:nvPr/>
          </p:nvSpPr>
          <p:spPr>
            <a:xfrm>
              <a:off x="7380456" y="3210527"/>
              <a:ext cx="1337260" cy="40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No Progress Details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8254" y="1249974"/>
            <a:ext cx="8232594" cy="1197741"/>
            <a:chOff x="458254" y="1249974"/>
            <a:chExt cx="8232594" cy="1197741"/>
          </a:xfrm>
        </p:grpSpPr>
        <p:sp>
          <p:nvSpPr>
            <p:cNvPr id="1695" name="Google Shape;1695;p21"/>
            <p:cNvSpPr/>
            <p:nvPr/>
          </p:nvSpPr>
          <p:spPr>
            <a:xfrm>
              <a:off x="458254" y="1709163"/>
              <a:ext cx="6277054" cy="738552"/>
            </a:xfrm>
            <a:custGeom>
              <a:avLst/>
              <a:gdLst/>
              <a:ahLst/>
              <a:cxnLst/>
              <a:rect l="l" t="t" r="r" b="b"/>
              <a:pathLst>
                <a:path w="195684" h="23024" extrusionOk="0">
                  <a:moveTo>
                    <a:pt x="128608" y="0"/>
                  </a:moveTo>
                  <a:lnTo>
                    <a:pt x="112837" y="20648"/>
                  </a:lnTo>
                  <a:lnTo>
                    <a:pt x="0" y="20648"/>
                  </a:lnTo>
                  <a:lnTo>
                    <a:pt x="0" y="23023"/>
                  </a:lnTo>
                  <a:lnTo>
                    <a:pt x="114009" y="23023"/>
                  </a:lnTo>
                  <a:lnTo>
                    <a:pt x="129780" y="2375"/>
                  </a:lnTo>
                  <a:lnTo>
                    <a:pt x="195683" y="2375"/>
                  </a:lnTo>
                  <a:lnTo>
                    <a:pt x="195683" y="0"/>
                  </a:lnTo>
                  <a:close/>
                </a:path>
              </a:pathLst>
            </a:custGeom>
            <a:solidFill>
              <a:srgbClr val="713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6649949" y="1633974"/>
              <a:ext cx="267206" cy="226563"/>
            </a:xfrm>
            <a:custGeom>
              <a:avLst/>
              <a:gdLst/>
              <a:ahLst/>
              <a:cxnLst/>
              <a:rect l="l" t="t" r="r" b="b"/>
              <a:pathLst>
                <a:path w="8330" h="7063" extrusionOk="0">
                  <a:moveTo>
                    <a:pt x="0" y="1"/>
                  </a:moveTo>
                  <a:lnTo>
                    <a:pt x="1489" y="3516"/>
                  </a:lnTo>
                  <a:lnTo>
                    <a:pt x="0" y="7063"/>
                  </a:lnTo>
                  <a:lnTo>
                    <a:pt x="0" y="7063"/>
                  </a:lnTo>
                  <a:lnTo>
                    <a:pt x="8329" y="35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13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7018680" y="1249974"/>
              <a:ext cx="1672168" cy="971210"/>
            </a:xfrm>
            <a:custGeom>
              <a:avLst/>
              <a:gdLst/>
              <a:ahLst/>
              <a:cxnLst/>
              <a:rect l="l" t="t" r="r" b="b"/>
              <a:pathLst>
                <a:path w="52129" h="30277" extrusionOk="0">
                  <a:moveTo>
                    <a:pt x="4751" y="1"/>
                  </a:moveTo>
                  <a:cubicBezTo>
                    <a:pt x="2123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54"/>
                    <a:pt x="2123" y="30276"/>
                    <a:pt x="4751" y="30276"/>
                  </a:cubicBezTo>
                  <a:lnTo>
                    <a:pt x="47378" y="30276"/>
                  </a:lnTo>
                  <a:cubicBezTo>
                    <a:pt x="50006" y="30276"/>
                    <a:pt x="52128" y="28154"/>
                    <a:pt x="52128" y="25526"/>
                  </a:cubicBezTo>
                  <a:lnTo>
                    <a:pt x="52128" y="4751"/>
                  </a:lnTo>
                  <a:cubicBezTo>
                    <a:pt x="52128" y="2154"/>
                    <a:pt x="50006" y="1"/>
                    <a:pt x="47378" y="1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7018680" y="1249974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23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54"/>
                    <a:pt x="2123" y="30276"/>
                    <a:pt x="4751" y="30276"/>
                  </a:cubicBezTo>
                  <a:lnTo>
                    <a:pt x="13429" y="30276"/>
                  </a:lnTo>
                  <a:lnTo>
                    <a:pt x="13429" y="1"/>
                  </a:lnTo>
                  <a:close/>
                </a:path>
              </a:pathLst>
            </a:custGeom>
            <a:solidFill>
              <a:srgbClr val="713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4</a:t>
              </a:r>
              <a:endParaRPr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34" name="Google Shape;1712;p21"/>
            <p:cNvSpPr txBox="1"/>
            <p:nvPr/>
          </p:nvSpPr>
          <p:spPr>
            <a:xfrm>
              <a:off x="7448550" y="1484918"/>
              <a:ext cx="1242298" cy="40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Misplace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Records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321" y="2971862"/>
            <a:ext cx="6485818" cy="1764583"/>
            <a:chOff x="463321" y="2971862"/>
            <a:chExt cx="6485818" cy="1764583"/>
          </a:xfrm>
        </p:grpSpPr>
        <p:sp>
          <p:nvSpPr>
            <p:cNvPr id="1699" name="Google Shape;1699;p21"/>
            <p:cNvSpPr/>
            <p:nvPr/>
          </p:nvSpPr>
          <p:spPr>
            <a:xfrm>
              <a:off x="463321" y="2971862"/>
              <a:ext cx="4445904" cy="1339002"/>
            </a:xfrm>
            <a:custGeom>
              <a:avLst/>
              <a:gdLst/>
              <a:ahLst/>
              <a:cxnLst/>
              <a:rect l="l" t="t" r="r" b="b"/>
              <a:pathLst>
                <a:path w="137856" h="41519" extrusionOk="0">
                  <a:moveTo>
                    <a:pt x="0" y="1"/>
                  </a:moveTo>
                  <a:lnTo>
                    <a:pt x="0" y="2376"/>
                  </a:lnTo>
                  <a:lnTo>
                    <a:pt x="98745" y="2376"/>
                  </a:lnTo>
                  <a:lnTo>
                    <a:pt x="128767" y="41075"/>
                  </a:lnTo>
                  <a:lnTo>
                    <a:pt x="129115" y="41518"/>
                  </a:lnTo>
                  <a:lnTo>
                    <a:pt x="137856" y="41518"/>
                  </a:lnTo>
                  <a:lnTo>
                    <a:pt x="137856" y="39143"/>
                  </a:lnTo>
                  <a:lnTo>
                    <a:pt x="130287" y="39143"/>
                  </a:lnTo>
                  <a:lnTo>
                    <a:pt x="100265" y="476"/>
                  </a:lnTo>
                  <a:lnTo>
                    <a:pt x="99916" y="1"/>
                  </a:lnTo>
                  <a:close/>
                </a:path>
              </a:pathLst>
            </a:custGeom>
            <a:solidFill>
              <a:srgbClr val="9F8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4800039" y="4153309"/>
              <a:ext cx="267206" cy="225537"/>
            </a:xfrm>
            <a:custGeom>
              <a:avLst/>
              <a:gdLst/>
              <a:ahLst/>
              <a:cxnLst/>
              <a:rect l="l" t="t" r="r" b="b"/>
              <a:pathLst>
                <a:path w="8330" h="7031" extrusionOk="0">
                  <a:moveTo>
                    <a:pt x="1" y="0"/>
                  </a:moveTo>
                  <a:lnTo>
                    <a:pt x="1489" y="3516"/>
                  </a:lnTo>
                  <a:lnTo>
                    <a:pt x="1" y="7031"/>
                  </a:lnTo>
                  <a:lnTo>
                    <a:pt x="8330" y="35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8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5156612" y="3765235"/>
              <a:ext cx="1760541" cy="971210"/>
            </a:xfrm>
            <a:custGeom>
              <a:avLst/>
              <a:gdLst/>
              <a:ahLst/>
              <a:cxnLst/>
              <a:rect l="l" t="t" r="r" b="b"/>
              <a:pathLst>
                <a:path w="52160" h="30277" extrusionOk="0">
                  <a:moveTo>
                    <a:pt x="4751" y="1"/>
                  </a:moveTo>
                  <a:cubicBezTo>
                    <a:pt x="2122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22" y="30276"/>
                    <a:pt x="4751" y="30276"/>
                  </a:cubicBezTo>
                  <a:lnTo>
                    <a:pt x="47409" y="30276"/>
                  </a:lnTo>
                  <a:cubicBezTo>
                    <a:pt x="50006" y="30276"/>
                    <a:pt x="52159" y="28123"/>
                    <a:pt x="52159" y="25526"/>
                  </a:cubicBezTo>
                  <a:lnTo>
                    <a:pt x="52159" y="4751"/>
                  </a:lnTo>
                  <a:cubicBezTo>
                    <a:pt x="52159" y="2154"/>
                    <a:pt x="50006" y="1"/>
                    <a:pt x="47409" y="1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5156612" y="3765235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54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54" y="30276"/>
                    <a:pt x="4751" y="30276"/>
                  </a:cubicBezTo>
                  <a:lnTo>
                    <a:pt x="13428" y="3027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9F8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3</a:t>
              </a:r>
              <a:endParaRPr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65" name="Google Shape;1712;p21"/>
            <p:cNvSpPr txBox="1"/>
            <p:nvPr/>
          </p:nvSpPr>
          <p:spPr>
            <a:xfrm>
              <a:off x="5555396" y="4101448"/>
              <a:ext cx="1393743" cy="40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Customer Dissatisfaction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3154" y="2096692"/>
            <a:ext cx="6538658" cy="975310"/>
            <a:chOff x="453154" y="2096692"/>
            <a:chExt cx="6538658" cy="975310"/>
          </a:xfrm>
        </p:grpSpPr>
        <p:sp>
          <p:nvSpPr>
            <p:cNvPr id="1691" name="Google Shape;1691;p21"/>
            <p:cNvSpPr/>
            <p:nvPr/>
          </p:nvSpPr>
          <p:spPr>
            <a:xfrm>
              <a:off x="453154" y="2574646"/>
              <a:ext cx="4341711" cy="71277"/>
            </a:xfrm>
            <a:custGeom>
              <a:avLst/>
              <a:gdLst/>
              <a:ahLst/>
              <a:cxnLst/>
              <a:rect l="l" t="t" r="r" b="b"/>
              <a:pathLst>
                <a:path w="138173" h="2377" extrusionOk="0">
                  <a:moveTo>
                    <a:pt x="1" y="1"/>
                  </a:moveTo>
                  <a:lnTo>
                    <a:pt x="1" y="2376"/>
                  </a:lnTo>
                  <a:lnTo>
                    <a:pt x="138173" y="2376"/>
                  </a:lnTo>
                  <a:lnTo>
                    <a:pt x="138173" y="1"/>
                  </a:lnTo>
                  <a:close/>
                </a:path>
              </a:pathLst>
            </a:custGeom>
            <a:solidFill>
              <a:srgbClr val="801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4728705" y="2499489"/>
              <a:ext cx="267206" cy="225537"/>
            </a:xfrm>
            <a:custGeom>
              <a:avLst/>
              <a:gdLst/>
              <a:ahLst/>
              <a:cxnLst/>
              <a:rect l="l" t="t" r="r" b="b"/>
              <a:pathLst>
                <a:path w="8330" h="7031" extrusionOk="0">
                  <a:moveTo>
                    <a:pt x="1" y="0"/>
                  </a:moveTo>
                  <a:lnTo>
                    <a:pt x="1489" y="3516"/>
                  </a:lnTo>
                  <a:lnTo>
                    <a:pt x="1" y="7031"/>
                  </a:lnTo>
                  <a:lnTo>
                    <a:pt x="8330" y="35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1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5134920" y="2096692"/>
              <a:ext cx="1856892" cy="970184"/>
            </a:xfrm>
            <a:custGeom>
              <a:avLst/>
              <a:gdLst/>
              <a:ahLst/>
              <a:cxnLst/>
              <a:rect l="l" t="t" r="r" b="b"/>
              <a:pathLst>
                <a:path w="52160" h="30245" extrusionOk="0">
                  <a:moveTo>
                    <a:pt x="4751" y="0"/>
                  </a:moveTo>
                  <a:cubicBezTo>
                    <a:pt x="2122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22" y="30244"/>
                    <a:pt x="4751" y="30244"/>
                  </a:cubicBezTo>
                  <a:lnTo>
                    <a:pt x="47409" y="30244"/>
                  </a:lnTo>
                  <a:cubicBezTo>
                    <a:pt x="50006" y="30244"/>
                    <a:pt x="52159" y="28122"/>
                    <a:pt x="52159" y="25494"/>
                  </a:cubicBezTo>
                  <a:lnTo>
                    <a:pt x="52159" y="4751"/>
                  </a:lnTo>
                  <a:cubicBezTo>
                    <a:pt x="52159" y="2122"/>
                    <a:pt x="50006" y="0"/>
                    <a:pt x="47409" y="0"/>
                  </a:cubicBezTo>
                  <a:close/>
                </a:path>
              </a:pathLst>
            </a:custGeom>
            <a:solidFill>
              <a:srgbClr val="F7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5014024" y="2101818"/>
              <a:ext cx="430769" cy="970184"/>
            </a:xfrm>
            <a:custGeom>
              <a:avLst/>
              <a:gdLst/>
              <a:ahLst/>
              <a:cxnLst/>
              <a:rect l="l" t="t" r="r" b="b"/>
              <a:pathLst>
                <a:path w="13429" h="30245" extrusionOk="0">
                  <a:moveTo>
                    <a:pt x="4751" y="0"/>
                  </a:moveTo>
                  <a:cubicBezTo>
                    <a:pt x="2154" y="0"/>
                    <a:pt x="1" y="2122"/>
                    <a:pt x="1" y="4751"/>
                  </a:cubicBezTo>
                  <a:lnTo>
                    <a:pt x="1" y="25494"/>
                  </a:lnTo>
                  <a:cubicBezTo>
                    <a:pt x="1" y="28122"/>
                    <a:pt x="2154" y="30244"/>
                    <a:pt x="4751" y="30244"/>
                  </a:cubicBezTo>
                  <a:lnTo>
                    <a:pt x="13428" y="30244"/>
                  </a:lnTo>
                  <a:lnTo>
                    <a:pt x="13428" y="0"/>
                  </a:lnTo>
                  <a:close/>
                </a:path>
              </a:pathLst>
            </a:custGeom>
            <a:solidFill>
              <a:srgbClr val="801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</a:t>
              </a:r>
              <a:endParaRPr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35" name="Google Shape;1712;p21"/>
            <p:cNvSpPr txBox="1"/>
            <p:nvPr/>
          </p:nvSpPr>
          <p:spPr>
            <a:xfrm>
              <a:off x="5444785" y="2391120"/>
              <a:ext cx="1472369" cy="404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smtClean="0">
                  <a:latin typeface="Fira Sans Medium"/>
                  <a:ea typeface="Fira Sans Medium"/>
                  <a:cs typeface="Fira Sans Medium"/>
                  <a:sym typeface="Fira Sans Medium"/>
                </a:rPr>
                <a:t>Communication Gaps</a:t>
              </a:r>
            </a:p>
          </p:txBody>
        </p:sp>
      </p:grp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200" dirty="0">
                <a:latin typeface="Fira Sans Medium"/>
                <a:ea typeface="Fira Sans Medium"/>
                <a:cs typeface="Fira Sans Medium"/>
                <a:sym typeface="Fira Sans Medium"/>
              </a:rPr>
              <a:t>Key </a:t>
            </a:r>
            <a:r>
              <a:rPr lang="en-US" sz="32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Problems</a:t>
            </a:r>
          </a:p>
          <a:p>
            <a:pPr lvl="0" algn="ctr"/>
            <a:r>
              <a:rPr lang="en-US" b="1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(Before AICT)</a:t>
            </a:r>
            <a:endParaRPr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626" y="3775241"/>
            <a:ext cx="3632287" cy="1229353"/>
          </a:xfrm>
          <a:prstGeom prst="rect">
            <a:avLst/>
          </a:prstGeom>
          <a:solidFill>
            <a:schemeClr val="tx2"/>
          </a:solidFill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4455268" y="1500857"/>
            <a:ext cx="4475573" cy="3194360"/>
            <a:chOff x="862950" y="825024"/>
            <a:chExt cx="5862650" cy="4111176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4"/>
              <a:ext cx="5751725" cy="4096374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C2C7F8"/>
            </a:solidFill>
            <a:ln>
              <a:solidFill>
                <a:schemeClr val="tx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030A0"/>
                </a:solidFill>
              </a:endParaRPr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C2C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473280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11239" y="1444009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11239" y="236962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659750" y="3304286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169919" y="76782"/>
            <a:ext cx="3837784" cy="951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Arial Black" panose="020B0A04020102020204" pitchFamily="34" charset="0"/>
              </a:rPr>
              <a:t>Table of Contents</a:t>
            </a:r>
            <a:endParaRPr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3294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7030A0"/>
                </a:solidFill>
              </a:rPr>
              <a:t>Introduction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43799" y="1302309"/>
            <a:ext cx="3297694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Problem Defination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43800" y="1585772"/>
            <a:ext cx="2552572" cy="591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Limitations of Manual Complaint Handling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37694" y="230253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7030A0"/>
                </a:solidFill>
              </a:rPr>
              <a:t>System Analysis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558328" y="2598782"/>
            <a:ext cx="2253434" cy="620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/>
              <a:t> </a:t>
            </a:r>
            <a:r>
              <a:rPr lang="en-US" dirty="0"/>
              <a:t>Improve Customer </a:t>
            </a:r>
            <a:r>
              <a:rPr lang="en-US" dirty="0" smtClean="0"/>
              <a:t>Satisfaction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551285" y="3192439"/>
            <a:ext cx="2647984" cy="430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7030A0"/>
                </a:solidFill>
              </a:rPr>
              <a:t>Objectives</a:t>
            </a:r>
            <a:endParaRPr b="1" dirty="0">
              <a:solidFill>
                <a:srgbClr val="7030A0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567075" y="34883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User &amp; Function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622083"/>
            <a:ext cx="457200" cy="295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01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793408" y="1594917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02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93408" y="2521705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03</a:t>
            </a:r>
            <a:endParaRPr dirty="0">
              <a:latin typeface="Bodoni MT Black" panose="02070A03080606020203" pitchFamily="18" charset="0"/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746579" y="347432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Bodoni MT Black" panose="02070A03080606020203" pitchFamily="18" charset="0"/>
              </a:rPr>
              <a:t>04</a:t>
            </a:r>
            <a:endParaRPr sz="1600" dirty="0">
              <a:latin typeface="Bodoni MT Black" panose="02070A03080606020203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1664208" y="612939"/>
            <a:ext cx="2615100" cy="576000"/>
          </a:xfrm>
        </p:spPr>
        <p:txBody>
          <a:bodyPr/>
          <a:lstStyle/>
          <a:p>
            <a:r>
              <a:rPr lang="en-US" dirty="0" smtClean="0"/>
              <a:t>Scope &amp; purpose </a:t>
            </a:r>
          </a:p>
          <a:p>
            <a:r>
              <a:rPr lang="en-US" dirty="0" smtClean="0"/>
              <a:t>of system</a:t>
            </a:r>
            <a:endParaRPr lang="en-US" dirty="0"/>
          </a:p>
        </p:txBody>
      </p:sp>
      <p:grpSp>
        <p:nvGrpSpPr>
          <p:cNvPr id="271" name="Google Shape;2130;p37"/>
          <p:cNvGrpSpPr/>
          <p:nvPr/>
        </p:nvGrpSpPr>
        <p:grpSpPr>
          <a:xfrm>
            <a:off x="674335" y="4207719"/>
            <a:ext cx="635100" cy="734704"/>
            <a:chOff x="731647" y="3806675"/>
            <a:chExt cx="635100" cy="734704"/>
          </a:xfrm>
        </p:grpSpPr>
        <p:grpSp>
          <p:nvGrpSpPr>
            <p:cNvPr id="272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77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030A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74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5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6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9" name="Google Shape;2145;p37"/>
          <p:cNvSpPr txBox="1">
            <a:spLocks/>
          </p:cNvSpPr>
          <p:nvPr/>
        </p:nvSpPr>
        <p:spPr>
          <a:xfrm>
            <a:off x="1561936" y="4134570"/>
            <a:ext cx="2647984" cy="43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indent="0"/>
            <a:r>
              <a:rPr lang="en-US" b="1" dirty="0" smtClean="0">
                <a:solidFill>
                  <a:srgbClr val="7030A0"/>
                </a:solidFill>
              </a:rPr>
              <a:t>Results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80" name="Google Shape;2146;p37"/>
          <p:cNvSpPr txBox="1">
            <a:spLocks/>
          </p:cNvSpPr>
          <p:nvPr/>
        </p:nvSpPr>
        <p:spPr>
          <a:xfrm>
            <a:off x="1582328" y="4426630"/>
            <a:ext cx="1536282" cy="51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dirty="0" err="1" smtClean="0"/>
              <a:t>Researchs</a:t>
            </a:r>
            <a:endParaRPr lang="en-US" dirty="0"/>
          </a:p>
        </p:txBody>
      </p:sp>
      <p:sp>
        <p:nvSpPr>
          <p:cNvPr id="281" name="Google Shape;2150;p37"/>
          <p:cNvSpPr txBox="1">
            <a:spLocks/>
          </p:cNvSpPr>
          <p:nvPr/>
        </p:nvSpPr>
        <p:spPr>
          <a:xfrm>
            <a:off x="776773" y="4376144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 smtClean="0">
                <a:latin typeface="Bodoni MT Black" panose="02070A03080606020203" pitchFamily="18" charset="0"/>
              </a:rPr>
              <a:t>05</a:t>
            </a:r>
            <a:endParaRPr lang="en" sz="1600" dirty="0">
              <a:latin typeface="Bodoni MT Black" panose="02070A03080606020203" pitchFamily="18" charset="0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647966" y="2449337"/>
            <a:ext cx="523813" cy="252633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9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33400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1" name="Google Shape;2106;p37"/>
          <p:cNvGrpSpPr/>
          <p:nvPr/>
        </p:nvGrpSpPr>
        <p:grpSpPr>
          <a:xfrm>
            <a:off x="215850" y="251840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242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247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44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5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46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49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298019" y="400643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58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26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966216" y="8747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276" name="Google Shape;2106;p37"/>
          <p:cNvGrpSpPr/>
          <p:nvPr/>
        </p:nvGrpSpPr>
        <p:grpSpPr>
          <a:xfrm>
            <a:off x="381394" y="421592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282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27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8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06" name="Google Shape;2106;p37"/>
          <p:cNvGrpSpPr/>
          <p:nvPr/>
        </p:nvGrpSpPr>
        <p:grpSpPr>
          <a:xfrm>
            <a:off x="247971" y="135747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12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09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0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1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4" name="Google Shape;2106;p37"/>
          <p:cNvGrpSpPr/>
          <p:nvPr/>
        </p:nvGrpSpPr>
        <p:grpSpPr>
          <a:xfrm>
            <a:off x="396206" y="150647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15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0" name="Google Shape;2106;p37"/>
          <p:cNvGrpSpPr/>
          <p:nvPr/>
        </p:nvGrpSpPr>
        <p:grpSpPr>
          <a:xfrm>
            <a:off x="331347" y="2485622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2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2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2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8" name="Google Shape;2106;p37"/>
          <p:cNvGrpSpPr/>
          <p:nvPr/>
        </p:nvGrpSpPr>
        <p:grpSpPr>
          <a:xfrm>
            <a:off x="435661" y="2581950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2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3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3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9" name="Oval 8"/>
          <p:cNvSpPr/>
          <p:nvPr/>
        </p:nvSpPr>
        <p:spPr>
          <a:xfrm flipV="1">
            <a:off x="480443" y="4144788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 flipV="1">
            <a:off x="470705" y="4772721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436057" y="25888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347" name="Google Shape;2147;p37"/>
          <p:cNvSpPr txBox="1">
            <a:spLocks noGrp="1"/>
          </p:cNvSpPr>
          <p:nvPr>
            <p:ph type="title" idx="4294967295"/>
          </p:nvPr>
        </p:nvSpPr>
        <p:spPr>
          <a:xfrm>
            <a:off x="8588457" y="274123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82" name="Oval 381"/>
          <p:cNvSpPr/>
          <p:nvPr/>
        </p:nvSpPr>
        <p:spPr>
          <a:xfrm flipV="1">
            <a:off x="8102684" y="601125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 flipV="1">
            <a:off x="8092946" y="6639183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4" name="Straight Connector 383"/>
          <p:cNvCxnSpPr/>
          <p:nvPr/>
        </p:nvCxnSpPr>
        <p:spPr>
          <a:xfrm>
            <a:off x="8588457" y="0"/>
            <a:ext cx="0" cy="528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71576" y="129048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oogle Shape;2106;p37"/>
          <p:cNvGrpSpPr/>
          <p:nvPr/>
        </p:nvGrpSpPr>
        <p:grpSpPr>
          <a:xfrm>
            <a:off x="8270907" y="4197702"/>
            <a:ext cx="635100" cy="734640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386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391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7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88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89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0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93" name="Google Shape;2106;p37"/>
          <p:cNvGrpSpPr/>
          <p:nvPr/>
        </p:nvGrpSpPr>
        <p:grpSpPr>
          <a:xfrm>
            <a:off x="8436451" y="4367454"/>
            <a:ext cx="309172" cy="343803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394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396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7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98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99" name="Rectangle 398"/>
          <p:cNvSpPr/>
          <p:nvPr/>
        </p:nvSpPr>
        <p:spPr>
          <a:xfrm>
            <a:off x="-211760" y="3123046"/>
            <a:ext cx="1423416" cy="78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0" name="Google Shape;2106;p37"/>
          <p:cNvGrpSpPr/>
          <p:nvPr/>
        </p:nvGrpSpPr>
        <p:grpSpPr>
          <a:xfrm>
            <a:off x="8311204" y="3169656"/>
            <a:ext cx="567640" cy="65660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01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06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03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4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05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08" name="Google Shape;2106;p37"/>
          <p:cNvGrpSpPr/>
          <p:nvPr/>
        </p:nvGrpSpPr>
        <p:grpSpPr>
          <a:xfrm>
            <a:off x="8459439" y="3318651"/>
            <a:ext cx="276330" cy="307284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09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14" name="Google Shape;2106;p37"/>
          <p:cNvGrpSpPr/>
          <p:nvPr/>
        </p:nvGrpSpPr>
        <p:grpSpPr>
          <a:xfrm>
            <a:off x="8376411" y="2355420"/>
            <a:ext cx="396476" cy="458616"/>
            <a:chOff x="731647" y="573573"/>
            <a:chExt cx="635100" cy="734640"/>
          </a:xfrm>
          <a:solidFill>
            <a:srgbClr val="71418F"/>
          </a:solidFill>
        </p:grpSpPr>
        <p:grpSp>
          <p:nvGrpSpPr>
            <p:cNvPr id="415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  <a:grpFill/>
          </p:grpSpPr>
          <p:sp>
            <p:nvSpPr>
              <p:cNvPr id="420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17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8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19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422" name="Google Shape;2106;p37"/>
          <p:cNvGrpSpPr/>
          <p:nvPr/>
        </p:nvGrpSpPr>
        <p:grpSpPr>
          <a:xfrm>
            <a:off x="8480725" y="2451748"/>
            <a:ext cx="193008" cy="214628"/>
            <a:chOff x="731647" y="573573"/>
            <a:chExt cx="635100" cy="734640"/>
          </a:xfrm>
          <a:solidFill>
            <a:srgbClr val="7030A0"/>
          </a:solidFill>
        </p:grpSpPr>
        <p:sp>
          <p:nvSpPr>
            <p:cNvPr id="423" name="Google Shape;2108;p37"/>
            <p:cNvSpPr/>
            <p:nvPr/>
          </p:nvSpPr>
          <p:spPr>
            <a:xfrm>
              <a:off x="731647" y="573573"/>
              <a:ext cx="635100" cy="635099"/>
            </a:xfrm>
            <a:prstGeom prst="ellipse">
              <a:avLst/>
            </a:prstGeom>
            <a:grpFill/>
            <a:ln w="952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  <a:grpFill/>
          </p:grpSpPr>
          <p:sp>
            <p:nvSpPr>
              <p:cNvPr id="425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6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427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428" name="Oval 427"/>
          <p:cNvSpPr/>
          <p:nvPr/>
        </p:nvSpPr>
        <p:spPr>
          <a:xfrm flipV="1">
            <a:off x="8525563" y="922526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flipV="1">
            <a:off x="8534244" y="335520"/>
            <a:ext cx="114708" cy="1147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4540932" y="-33236"/>
            <a:ext cx="26999" cy="52667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6" name="Google Shape;176;p14"/>
          <p:cNvSpPr txBox="1"/>
          <p:nvPr/>
        </p:nvSpPr>
        <p:spPr>
          <a:xfrm>
            <a:off x="1325229" y="422582"/>
            <a:ext cx="220738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Before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7" name="Google Shape;176;p14"/>
          <p:cNvSpPr txBox="1"/>
          <p:nvPr/>
        </p:nvSpPr>
        <p:spPr>
          <a:xfrm>
            <a:off x="5315727" y="405740"/>
            <a:ext cx="2207383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After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2" y="1160956"/>
            <a:ext cx="3570728" cy="3442284"/>
          </a:xfrm>
          <a:prstGeom prst="rect">
            <a:avLst/>
          </a:prstGeom>
          <a:ln>
            <a:solidFill>
              <a:srgbClr val="7132CA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/>
          <a:stretch/>
        </p:blipFill>
        <p:spPr>
          <a:xfrm>
            <a:off x="4649883" y="1269108"/>
            <a:ext cx="3631976" cy="3018202"/>
          </a:xfrm>
          <a:prstGeom prst="rect">
            <a:avLst/>
          </a:prstGeom>
          <a:ln>
            <a:solidFill>
              <a:srgbClr val="7132CA"/>
            </a:solidFill>
          </a:ln>
        </p:spPr>
      </p:pic>
    </p:spTree>
    <p:extLst>
      <p:ext uri="{BB962C8B-B14F-4D97-AF65-F5344CB8AC3E}">
        <p14:creationId xmlns:p14="http://schemas.microsoft.com/office/powerpoint/2010/main" val="47566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37B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F59A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07253" y="1723703"/>
              <a:ext cx="25796" cy="437472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713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1C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9F8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Complaint Tracking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Fira Sans Medium"/>
                <a:ea typeface="Fira Sans Medium"/>
                <a:cs typeface="Fira Sans Medium"/>
                <a:sym typeface="Fira Sans Medium"/>
              </a:rPr>
              <a:t>system</a:t>
            </a:r>
            <a:endParaRPr sz="32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33495" y="1204012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User register his complaints 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the </a:t>
            </a: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System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latin typeface="Fira Sans"/>
                <a:ea typeface="Fira Sans"/>
                <a:cs typeface="Fira Sans"/>
                <a:sym typeface="Fira Sans"/>
              </a:rPr>
              <a:t>System </a:t>
            </a:r>
            <a:r>
              <a:rPr lang="en-US" sz="1200" dirty="0" smtClean="0">
                <a:latin typeface="Fira Sans"/>
                <a:ea typeface="Fira Sans"/>
                <a:cs typeface="Fira Sans"/>
                <a:sym typeface="Fira Sans"/>
              </a:rPr>
              <a:t>receive complaints and inform the respective department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7132C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7132C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Department take action on it and Resolved the complaint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66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latin typeface="Fira Sans"/>
                <a:ea typeface="Fira Sans"/>
                <a:cs typeface="Fira Sans"/>
                <a:sym typeface="Fira Sans"/>
              </a:rPr>
              <a:t>The user sends feedback to the server  as he satisfied or not with solution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"/>
          <p:cNvSpPr txBox="1"/>
          <p:nvPr/>
        </p:nvSpPr>
        <p:spPr>
          <a:xfrm>
            <a:off x="808192" y="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22"/>
            <a:ext cx="9144000" cy="491571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31160" y="711200"/>
            <a:ext cx="2951480" cy="1960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87532" y="711200"/>
            <a:ext cx="2901527" cy="1960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34933" y="2980267"/>
            <a:ext cx="1989667" cy="206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54333" y="2980267"/>
            <a:ext cx="1151467" cy="2065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528</Words>
  <Application>Microsoft Office PowerPoint</Application>
  <PresentationFormat>On-screen Show (16:9)</PresentationFormat>
  <Paragraphs>198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Wingdings</vt:lpstr>
      <vt:lpstr>Bodoni MT Black</vt:lpstr>
      <vt:lpstr>Arial Black</vt:lpstr>
      <vt:lpstr>Arial</vt:lpstr>
      <vt:lpstr>Fira Sans SemiBold</vt:lpstr>
      <vt:lpstr>Fira Sans Extra Condensed SemiBold</vt:lpstr>
      <vt:lpstr>Barlow Semi Condensed</vt:lpstr>
      <vt:lpstr>Fira Sans Extra Condensed Medium</vt:lpstr>
      <vt:lpstr>Barlow Semi Condensed Medium</vt:lpstr>
      <vt:lpstr>Fira Sans Medium</vt:lpstr>
      <vt:lpstr>Fira Sans</vt:lpstr>
      <vt:lpstr>Artifakt Element</vt:lpstr>
      <vt:lpstr>Times New Roman</vt:lpstr>
      <vt:lpstr>Technology Infographics by Slidesgo</vt:lpstr>
      <vt:lpstr>PowerPoint Presentation</vt:lpstr>
      <vt:lpstr>Table of Contents</vt:lpstr>
      <vt:lpstr> </vt:lpstr>
      <vt:lpstr>Table of Contents</vt:lpstr>
      <vt:lpstr>PowerPoint Presentation</vt:lpstr>
      <vt:lpstr>Table of Contents</vt:lpstr>
      <vt:lpstr> </vt:lpstr>
      <vt:lpstr>PowerPoint Presentation</vt:lpstr>
      <vt:lpstr>PowerPoint Presentation</vt:lpstr>
      <vt:lpstr>PowerPoint Presentation</vt:lpstr>
      <vt:lpstr> </vt:lpstr>
      <vt:lpstr> </vt:lpstr>
      <vt:lpstr>Table of Contents</vt:lpstr>
      <vt:lpstr>PowerPoint Presentation</vt:lpstr>
      <vt:lpstr>Table of Contents</vt:lpstr>
      <vt:lpstr>PowerPoint Presentation</vt:lpstr>
      <vt:lpstr> </vt:lpstr>
      <vt:lpstr> 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</cp:revision>
  <dcterms:modified xsi:type="dcterms:W3CDTF">2026-01-06T21:09:38Z</dcterms:modified>
</cp:coreProperties>
</file>